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084" y="5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156B3-DEB9-4AD8-BD2D-E9E2EAD18E82}" type="datetimeFigureOut">
              <a:rPr lang="ja-JP" altLang="en-US"/>
              <a:pPr>
                <a:defRPr/>
              </a:pPr>
              <a:t>2017/6/17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1D6C1-30F7-4CCA-9378-8EB08ED684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690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3464-2A9F-449F-A633-7881557B4EDA}" type="datetimeFigureOut">
              <a:rPr lang="ja-JP" altLang="en-US"/>
              <a:pPr>
                <a:defRPr/>
              </a:pPr>
              <a:t>2017/6/17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45E6A-F40C-4A2F-99AE-A4B6E5C6FE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399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BA9F2-D545-44FC-A81D-888D3F5680DE}" type="datetimeFigureOut">
              <a:rPr lang="ja-JP" altLang="en-US"/>
              <a:pPr>
                <a:defRPr/>
              </a:pPr>
              <a:t>2017/6/17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E22E9-B3A0-4EE5-8C87-FE2B846DB1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6301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F60D2-731A-4B44-BA3B-47499847C1E1}" type="datetimeFigureOut">
              <a:rPr lang="ja-JP" altLang="en-US"/>
              <a:pPr>
                <a:defRPr/>
              </a:pPr>
              <a:t>2017/6/17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D608-71FD-4529-9FAA-E3F73E4B76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049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A5DAE-E1FF-4792-B1CD-563A9558A17C}" type="datetimeFigureOut">
              <a:rPr lang="ja-JP" altLang="en-US"/>
              <a:pPr>
                <a:defRPr/>
              </a:pPr>
              <a:t>2017/6/17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7197B-4CA0-418F-8565-99BC324A67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261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C6009-2D6B-4146-B8AC-B973E19914AB}" type="datetimeFigureOut">
              <a:rPr lang="ja-JP" altLang="en-US"/>
              <a:pPr>
                <a:defRPr/>
              </a:pPr>
              <a:t>2017/6/17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1D2C5-025C-4194-B9EA-1756C39169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158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F7DB6-6959-4207-9A87-5C6464DB6053}" type="datetimeFigureOut">
              <a:rPr lang="ja-JP" altLang="en-US"/>
              <a:pPr>
                <a:defRPr/>
              </a:pPr>
              <a:t>2017/6/17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5CC3F-058E-414F-AE81-1C6AF7AA76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279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8FC1C-97E8-480A-80CF-C4DBB13F0059}" type="datetimeFigureOut">
              <a:rPr lang="ja-JP" altLang="en-US"/>
              <a:pPr>
                <a:defRPr/>
              </a:pPr>
              <a:t>2017/6/17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72ED7-1729-4067-906A-4F13DE2851D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41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525AF-00D4-43FF-8053-F8BE917C4C9A}" type="datetimeFigureOut">
              <a:rPr lang="ja-JP" altLang="en-US"/>
              <a:pPr>
                <a:defRPr/>
              </a:pPr>
              <a:t>2017/6/17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CC7A5-9420-424E-96FC-39ED80D8A6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402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48861-8391-4691-8D85-3EA51CE8FF48}" type="datetimeFigureOut">
              <a:rPr lang="ja-JP" altLang="en-US"/>
              <a:pPr>
                <a:defRPr/>
              </a:pPr>
              <a:t>2017/6/17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D0D00-9B3B-49AF-866E-2891BC3C44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959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71EAE-1595-410C-9462-A0C3D1316762}" type="datetimeFigureOut">
              <a:rPr lang="ja-JP" altLang="en-US"/>
              <a:pPr>
                <a:defRPr/>
              </a:pPr>
              <a:t>2017/6/17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89DC1-4729-4D94-99DD-0E43FFB6B6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500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E283FEA1-F342-4185-839D-C1F4F3D65277}" type="datetimeFigureOut">
              <a:rPr lang="ja-JP" altLang="en-US"/>
              <a:pPr>
                <a:defRPr/>
              </a:pPr>
              <a:t>2017/6/17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9E122D1E-49A6-4FBA-BFDD-73974FE85D0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5" descr="興和講演会TP_a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1"/>
            <a:ext cx="6858000" cy="865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3" name="図形グループ 13"/>
          <p:cNvGrpSpPr>
            <a:grpSpLocks/>
          </p:cNvGrpSpPr>
          <p:nvPr/>
        </p:nvGrpSpPr>
        <p:grpSpPr bwMode="auto">
          <a:xfrm>
            <a:off x="0" y="3797409"/>
            <a:ext cx="6731843" cy="241300"/>
            <a:chOff x="0" y="5207000"/>
            <a:chExt cx="7118350" cy="260350"/>
          </a:xfrm>
        </p:grpSpPr>
        <p:pic>
          <p:nvPicPr>
            <p:cNvPr id="2094" name="図 10" descr="a0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07000"/>
              <a:ext cx="71183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5" name="図 12" descr="a0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07000"/>
              <a:ext cx="14541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グループ化 2"/>
          <p:cNvGrpSpPr/>
          <p:nvPr/>
        </p:nvGrpSpPr>
        <p:grpSpPr>
          <a:xfrm>
            <a:off x="764704" y="9295865"/>
            <a:ext cx="5241752" cy="272931"/>
            <a:chOff x="1124744" y="9599612"/>
            <a:chExt cx="5241752" cy="272931"/>
          </a:xfrm>
        </p:grpSpPr>
        <p:sp>
          <p:nvSpPr>
            <p:cNvPr id="2091" name="テキスト ボックス 23"/>
            <p:cNvSpPr txBox="1">
              <a:spLocks noChangeArrowheads="1"/>
            </p:cNvSpPr>
            <p:nvPr/>
          </p:nvSpPr>
          <p:spPr bwMode="auto">
            <a:xfrm>
              <a:off x="1124744" y="9629557"/>
              <a:ext cx="32403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latin typeface="HGS明朝E" pitchFamily="18" charset="-128"/>
                  <a:ea typeface="HGS明朝E" pitchFamily="18" charset="-128"/>
                </a:rPr>
                <a:t>共催：性差医療情報ネットワーク九州支部</a:t>
              </a:r>
            </a:p>
          </p:txBody>
        </p:sp>
        <p:pic>
          <p:nvPicPr>
            <p:cNvPr id="2092" name="図 21" descr="マーク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8122" y="9624646"/>
              <a:ext cx="506790" cy="247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3" name="図 22" descr="興和.pn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40901" y="9599612"/>
              <a:ext cx="1825595" cy="2582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9" name="テキスト ボックス 35"/>
          <p:cNvSpPr txBox="1">
            <a:spLocks noChangeArrowheads="1"/>
          </p:cNvSpPr>
          <p:nvPr/>
        </p:nvSpPr>
        <p:spPr bwMode="auto">
          <a:xfrm>
            <a:off x="260651" y="1332409"/>
            <a:ext cx="5695168" cy="48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HGS明朝E" pitchFamily="18" charset="-128"/>
                <a:ea typeface="HGS明朝E" pitchFamily="18" charset="-128"/>
              </a:rPr>
              <a:t>日時</a:t>
            </a:r>
            <a:r>
              <a:rPr lang="ja-JP" altLang="en-US" sz="1800" dirty="0">
                <a:latin typeface="HGS明朝E" pitchFamily="18" charset="-128"/>
                <a:ea typeface="HGS明朝E" pitchFamily="18" charset="-128"/>
              </a:rPr>
              <a:t>：平成 </a:t>
            </a:r>
            <a:r>
              <a:rPr lang="en-US" altLang="ja-JP" sz="1800" dirty="0">
                <a:latin typeface="HGS明朝E" pitchFamily="18" charset="-128"/>
                <a:ea typeface="HGS明朝E" pitchFamily="18" charset="-128"/>
              </a:rPr>
              <a:t>29 </a:t>
            </a:r>
            <a:r>
              <a:rPr lang="ja-JP" altLang="en-US" sz="1800" dirty="0">
                <a:latin typeface="HGS明朝E" pitchFamily="18" charset="-128"/>
                <a:ea typeface="HGS明朝E" pitchFamily="18" charset="-128"/>
              </a:rPr>
              <a:t>年 </a:t>
            </a:r>
            <a:r>
              <a:rPr lang="en-US" altLang="ja-JP" sz="2600" dirty="0">
                <a:latin typeface="HGS明朝E" pitchFamily="18" charset="-128"/>
                <a:ea typeface="HGS明朝E" pitchFamily="18" charset="-128"/>
              </a:rPr>
              <a:t>6</a:t>
            </a:r>
            <a:r>
              <a:rPr lang="ja-JP" altLang="en-US" sz="1800" dirty="0">
                <a:latin typeface="HGS明朝E" pitchFamily="18" charset="-128"/>
                <a:ea typeface="HGS明朝E" pitchFamily="18" charset="-128"/>
              </a:rPr>
              <a:t>月 </a:t>
            </a:r>
            <a:r>
              <a:rPr lang="en-US" altLang="ja-JP" sz="2600" dirty="0">
                <a:latin typeface="HGS明朝E" pitchFamily="18" charset="-128"/>
                <a:ea typeface="HGS明朝E" pitchFamily="18" charset="-128"/>
              </a:rPr>
              <a:t>17</a:t>
            </a:r>
            <a:r>
              <a:rPr lang="ja-JP" altLang="en-US" sz="1800" dirty="0">
                <a:latin typeface="HGS明朝E" pitchFamily="18" charset="-128"/>
                <a:ea typeface="HGS明朝E" pitchFamily="18" charset="-128"/>
              </a:rPr>
              <a:t>日（土）</a:t>
            </a:r>
            <a:r>
              <a:rPr lang="en-US" altLang="ja-JP" sz="2000" dirty="0">
                <a:latin typeface="HGS明朝E" pitchFamily="18" charset="-128"/>
                <a:ea typeface="HGS明朝E" pitchFamily="18" charset="-128"/>
              </a:rPr>
              <a:t>17</a:t>
            </a:r>
            <a:r>
              <a:rPr lang="ja-JP" altLang="en-US" sz="2000" dirty="0">
                <a:latin typeface="HGS明朝E" pitchFamily="18" charset="-128"/>
                <a:ea typeface="HGS明朝E" pitchFamily="18" charset="-128"/>
              </a:rPr>
              <a:t>：</a:t>
            </a:r>
            <a:r>
              <a:rPr lang="en-US" altLang="ja-JP" sz="2000" dirty="0">
                <a:latin typeface="HGS明朝E" pitchFamily="18" charset="-128"/>
                <a:ea typeface="HGS明朝E" pitchFamily="18" charset="-128"/>
              </a:rPr>
              <a:t>45</a:t>
            </a:r>
            <a:r>
              <a:rPr lang="ja-JP" altLang="en-US" sz="2000" dirty="0">
                <a:latin typeface="HGS明朝E" pitchFamily="18" charset="-128"/>
                <a:ea typeface="HGS明朝E" pitchFamily="18" charset="-128"/>
              </a:rPr>
              <a:t>～</a:t>
            </a:r>
            <a:r>
              <a:rPr lang="en-US" altLang="ja-JP" sz="2000" dirty="0">
                <a:latin typeface="HGS明朝E" pitchFamily="18" charset="-128"/>
                <a:ea typeface="HGS明朝E" pitchFamily="18" charset="-128"/>
              </a:rPr>
              <a:t>20</a:t>
            </a:r>
            <a:r>
              <a:rPr lang="ja-JP" altLang="en-US" sz="2000" dirty="0">
                <a:latin typeface="HGS明朝E" pitchFamily="18" charset="-128"/>
                <a:ea typeface="HGS明朝E" pitchFamily="18" charset="-128"/>
              </a:rPr>
              <a:t>：</a:t>
            </a:r>
            <a:r>
              <a:rPr lang="en-US" altLang="ja-JP" sz="2000" dirty="0">
                <a:latin typeface="HGS明朝E" pitchFamily="18" charset="-128"/>
                <a:ea typeface="HGS明朝E" pitchFamily="18" charset="-128"/>
              </a:rPr>
              <a:t>00</a:t>
            </a:r>
            <a:endParaRPr lang="ja-JP" altLang="en-US" sz="2000" dirty="0"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2060" name="テキスト ボックス 36"/>
          <p:cNvSpPr txBox="1">
            <a:spLocks noChangeArrowheads="1"/>
          </p:cNvSpPr>
          <p:nvPr/>
        </p:nvSpPr>
        <p:spPr bwMode="auto">
          <a:xfrm>
            <a:off x="260648" y="1747278"/>
            <a:ext cx="6447729" cy="608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HGS明朝E" pitchFamily="18" charset="-128"/>
                <a:ea typeface="HGS明朝E" pitchFamily="18" charset="-128"/>
              </a:rPr>
              <a:t>会場：</a:t>
            </a:r>
            <a:r>
              <a:rPr lang="en-US" altLang="ja-JP" sz="1800" dirty="0">
                <a:latin typeface="HGS明朝E" pitchFamily="18" charset="-128"/>
                <a:ea typeface="HGS明朝E" pitchFamily="18" charset="-128"/>
              </a:rPr>
              <a:t>TKP</a:t>
            </a:r>
            <a:r>
              <a:rPr lang="ja-JP" altLang="en-US" sz="1800" dirty="0">
                <a:latin typeface="HGS明朝E" pitchFamily="18" charset="-128"/>
                <a:ea typeface="HGS明朝E" pitchFamily="18" charset="-128"/>
              </a:rPr>
              <a:t>ガーデンシティ鹿児島中央 </a:t>
            </a:r>
            <a:r>
              <a:rPr lang="en-US" altLang="ja-JP" sz="2000" dirty="0">
                <a:latin typeface="HGS明朝E" pitchFamily="18" charset="-128"/>
                <a:ea typeface="HGS明朝E" pitchFamily="18" charset="-128"/>
              </a:rPr>
              <a:t>3</a:t>
            </a:r>
            <a:r>
              <a:rPr lang="ja-JP" altLang="en-US" sz="2000" dirty="0">
                <a:latin typeface="HGS明朝E" pitchFamily="18" charset="-128"/>
                <a:ea typeface="HGS明朝E" pitchFamily="18" charset="-128"/>
              </a:rPr>
              <a:t>階「薩摩ホール」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S明朝E" pitchFamily="18" charset="-128"/>
                <a:ea typeface="HGS明朝E" pitchFamily="18" charset="-128"/>
              </a:rPr>
              <a:t>　　　　　</a:t>
            </a:r>
            <a:r>
              <a:rPr lang="ja-JP" altLang="en-US" sz="1400" dirty="0">
                <a:latin typeface="HGS明朝E" pitchFamily="18" charset="-128"/>
                <a:ea typeface="HGS明朝E" pitchFamily="18" charset="-128"/>
              </a:rPr>
              <a:t>鹿児島市中央町</a:t>
            </a:r>
            <a:r>
              <a:rPr lang="en-US" altLang="ja-JP" sz="1400" dirty="0">
                <a:latin typeface="HGS明朝E" pitchFamily="18" charset="-128"/>
                <a:ea typeface="HGS明朝E" pitchFamily="18" charset="-128"/>
              </a:rPr>
              <a:t>26-</a:t>
            </a:r>
            <a:r>
              <a:rPr lang="ja-JP" altLang="en-US" sz="1400" dirty="0">
                <a:latin typeface="HGS明朝E" pitchFamily="18" charset="-128"/>
                <a:ea typeface="HGS明朝E" pitchFamily="18" charset="-128"/>
              </a:rPr>
              <a:t>１南国アネックス</a:t>
            </a:r>
            <a:r>
              <a:rPr lang="en-US" altLang="ja-JP" sz="1400" dirty="0">
                <a:latin typeface="HGS明朝E" pitchFamily="18" charset="-128"/>
                <a:ea typeface="HGS明朝E" pitchFamily="18" charset="-128"/>
              </a:rPr>
              <a:t>3F</a:t>
            </a:r>
          </a:p>
        </p:txBody>
      </p:sp>
      <p:sp>
        <p:nvSpPr>
          <p:cNvPr id="2061" name="テキスト ボックス 3"/>
          <p:cNvSpPr txBox="1">
            <a:spLocks noChangeArrowheads="1"/>
          </p:cNvSpPr>
          <p:nvPr/>
        </p:nvSpPr>
        <p:spPr bwMode="auto">
          <a:xfrm>
            <a:off x="-11113" y="3767246"/>
            <a:ext cx="1362251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18</a:t>
            </a: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：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00</a:t>
            </a: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～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18</a:t>
            </a: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：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30</a:t>
            </a:r>
            <a:endParaRPr lang="ja-JP" altLang="en-US" sz="1300" dirty="0">
              <a:solidFill>
                <a:schemeClr val="bg1"/>
              </a:solidFill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2062" name="テキスト ボックス 37"/>
          <p:cNvSpPr txBox="1">
            <a:spLocks noChangeArrowheads="1"/>
          </p:cNvSpPr>
          <p:nvPr/>
        </p:nvSpPr>
        <p:spPr bwMode="auto">
          <a:xfrm>
            <a:off x="1352550" y="3776771"/>
            <a:ext cx="669753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講演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Ⅰ</a:t>
            </a:r>
            <a:endParaRPr lang="ja-JP" altLang="en-US" sz="1300" dirty="0">
              <a:solidFill>
                <a:schemeClr val="bg1"/>
              </a:solidFill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2063" name="テキスト ボックス 4"/>
          <p:cNvSpPr txBox="1">
            <a:spLocks noChangeArrowheads="1"/>
          </p:cNvSpPr>
          <p:nvPr/>
        </p:nvSpPr>
        <p:spPr bwMode="auto">
          <a:xfrm>
            <a:off x="44624" y="4082585"/>
            <a:ext cx="6624736" cy="892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ts val="21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座長：大分大学医学部　医学教育センター　教授　中川　幹子 先生　　　　　</a:t>
            </a:r>
            <a:endParaRPr lang="en-US" altLang="ja-JP" sz="16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  <a:p>
            <a:pPr algn="ctr" eaLnBrk="1" hangingPunct="1">
              <a:lnSpc>
                <a:spcPts val="21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「　</a:t>
            </a:r>
            <a:r>
              <a:rPr lang="ja-JP" altLang="en-US" sz="16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不定愁訴の診療～心療内科医のコツ～</a:t>
            </a:r>
            <a:r>
              <a:rPr lang="ja-JP" altLang="en-US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　」</a:t>
            </a:r>
            <a:endParaRPr lang="en-US" altLang="ja-JP" sz="12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  <a:p>
            <a:pPr algn="r" eaLnBrk="1" hangingPunct="1">
              <a:lnSpc>
                <a:spcPts val="21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演者：九州大学　心療内科</a:t>
            </a:r>
            <a:r>
              <a:rPr lang="en-US" altLang="ja-JP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 / </a:t>
            </a:r>
            <a:r>
              <a:rPr lang="ja-JP" altLang="en-US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たかやま内科医院　院長　雨宮　直子 先生　</a:t>
            </a:r>
            <a:endParaRPr lang="en-US" altLang="ja-JP" sz="12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2081" name="テキスト ボックス 58"/>
          <p:cNvSpPr txBox="1">
            <a:spLocks noChangeArrowheads="1"/>
          </p:cNvSpPr>
          <p:nvPr/>
        </p:nvSpPr>
        <p:spPr bwMode="auto">
          <a:xfrm>
            <a:off x="627063" y="8841432"/>
            <a:ext cx="5610225" cy="40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50" dirty="0">
                <a:latin typeface="HGS明朝E" pitchFamily="18" charset="-128"/>
                <a:ea typeface="HGS明朝E" pitchFamily="18" charset="-128"/>
              </a:rPr>
              <a:t>※</a:t>
            </a:r>
            <a:r>
              <a:rPr lang="ja-JP" altLang="en-US" sz="1050" dirty="0">
                <a:latin typeface="HGS明朝E" pitchFamily="18" charset="-128"/>
                <a:ea typeface="HGS明朝E" pitchFamily="18" charset="-128"/>
              </a:rPr>
              <a:t>当日は軽食をご準備致します。</a:t>
            </a:r>
            <a:endParaRPr lang="en-US" altLang="ja-JP" sz="1050" dirty="0">
              <a:latin typeface="HGS明朝E" pitchFamily="18" charset="-128"/>
              <a:ea typeface="HGS明朝E" pitchFamily="18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50" dirty="0">
                <a:latin typeface="HGS明朝E" pitchFamily="18" charset="-128"/>
                <a:ea typeface="HGS明朝E" pitchFamily="18" charset="-128"/>
              </a:rPr>
              <a:t>※</a:t>
            </a:r>
            <a:r>
              <a:rPr lang="ja-JP" altLang="en-US" sz="1050" dirty="0">
                <a:latin typeface="HGS明朝E" pitchFamily="18" charset="-128"/>
                <a:ea typeface="HGS明朝E" pitchFamily="18" charset="-128"/>
              </a:rPr>
              <a:t>ご記入いただきました情報は、本講演会実施報告書の作成のみに使用いたします。</a:t>
            </a:r>
          </a:p>
        </p:txBody>
      </p:sp>
      <p:sp>
        <p:nvSpPr>
          <p:cNvPr id="63" name="テキスト ボックス 3"/>
          <p:cNvSpPr txBox="1">
            <a:spLocks noChangeArrowheads="1"/>
          </p:cNvSpPr>
          <p:nvPr/>
        </p:nvSpPr>
        <p:spPr bwMode="auto">
          <a:xfrm>
            <a:off x="44624" y="47164"/>
            <a:ext cx="6741368" cy="861774"/>
          </a:xfrm>
          <a:prstGeom prst="rect">
            <a:avLst/>
          </a:prstGeom>
          <a:noFill/>
          <a:ln>
            <a:noFill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b="1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第</a:t>
            </a:r>
            <a:r>
              <a:rPr lang="en-US" altLang="ja-JP" sz="1800" b="1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8</a:t>
            </a:r>
            <a:r>
              <a:rPr lang="ja-JP" altLang="en-US" sz="1800" b="1" dirty="0">
                <a:solidFill>
                  <a:schemeClr val="bg1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回</a:t>
            </a:r>
            <a:r>
              <a:rPr lang="ja-JP" altLang="ja-JP" sz="1800" dirty="0">
                <a:solidFill>
                  <a:schemeClr val="bg1"/>
                </a:solidFill>
              </a:rPr>
              <a:t>性差医療情報ネットワーク（</a:t>
            </a:r>
            <a:r>
              <a:rPr lang="en-US" altLang="ja-JP" sz="1800" dirty="0">
                <a:solidFill>
                  <a:schemeClr val="bg1"/>
                </a:solidFill>
              </a:rPr>
              <a:t>NAHW</a:t>
            </a:r>
            <a:r>
              <a:rPr lang="ja-JP" altLang="ja-JP" sz="1800" dirty="0">
                <a:solidFill>
                  <a:schemeClr val="bg1"/>
                </a:solidFill>
              </a:rPr>
              <a:t>）</a:t>
            </a:r>
            <a:r>
              <a:rPr lang="ja-JP" altLang="en-US" sz="1800" dirty="0">
                <a:solidFill>
                  <a:schemeClr val="bg1"/>
                </a:solidFill>
              </a:rPr>
              <a:t>九州支部セミナー</a:t>
            </a:r>
            <a:endParaRPr lang="en-US" altLang="ja-JP" sz="18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dirty="0">
                <a:solidFill>
                  <a:schemeClr val="bg1"/>
                </a:solidFill>
              </a:rPr>
              <a:t>～ 女性診療のコツ ～</a:t>
            </a:r>
            <a:endParaRPr lang="en-US" altLang="ja-JP" dirty="0">
              <a:solidFill>
                <a:schemeClr val="bg1"/>
              </a:solidFill>
            </a:endParaRPr>
          </a:p>
        </p:txBody>
      </p:sp>
      <p:sp>
        <p:nvSpPr>
          <p:cNvPr id="33" name="テキスト ボックス 36"/>
          <p:cNvSpPr txBox="1">
            <a:spLocks noChangeArrowheads="1"/>
          </p:cNvSpPr>
          <p:nvPr/>
        </p:nvSpPr>
        <p:spPr bwMode="auto">
          <a:xfrm>
            <a:off x="457671" y="872857"/>
            <a:ext cx="5635625" cy="26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S明朝E" pitchFamily="18" charset="-128"/>
                <a:ea typeface="HGS明朝E" pitchFamily="18" charset="-128"/>
              </a:rPr>
              <a:t>～日本医師会鹿児島県生涯教育講座○単位～</a:t>
            </a:r>
            <a:endParaRPr lang="en-US" altLang="ja-JP" sz="1200" dirty="0">
              <a:latin typeface="HGS明朝E" pitchFamily="18" charset="-128"/>
              <a:ea typeface="HGS明朝E" pitchFamily="18" charset="-128"/>
            </a:endParaRPr>
          </a:p>
        </p:txBody>
      </p:sp>
      <p:grpSp>
        <p:nvGrpSpPr>
          <p:cNvPr id="34" name="図形グループ 13"/>
          <p:cNvGrpSpPr>
            <a:grpSpLocks/>
          </p:cNvGrpSpPr>
          <p:nvPr/>
        </p:nvGrpSpPr>
        <p:grpSpPr bwMode="auto">
          <a:xfrm>
            <a:off x="0" y="2354982"/>
            <a:ext cx="6731843" cy="241300"/>
            <a:chOff x="0" y="5207000"/>
            <a:chExt cx="7118350" cy="260350"/>
          </a:xfrm>
        </p:grpSpPr>
        <p:pic>
          <p:nvPicPr>
            <p:cNvPr id="35" name="図 10" descr="a0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07000"/>
              <a:ext cx="71183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図 12" descr="a0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07000"/>
              <a:ext cx="14541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" name="テキスト ボックス 3"/>
          <p:cNvSpPr txBox="1">
            <a:spLocks noChangeArrowheads="1"/>
          </p:cNvSpPr>
          <p:nvPr/>
        </p:nvSpPr>
        <p:spPr bwMode="auto">
          <a:xfrm>
            <a:off x="-11113" y="2315294"/>
            <a:ext cx="1362251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17</a:t>
            </a: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：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45</a:t>
            </a: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～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17</a:t>
            </a: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：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55</a:t>
            </a:r>
            <a:endParaRPr lang="ja-JP" altLang="en-US" sz="1300" dirty="0">
              <a:solidFill>
                <a:schemeClr val="bg1"/>
              </a:solidFill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38" name="テキスト ボックス 37"/>
          <p:cNvSpPr txBox="1">
            <a:spLocks noChangeArrowheads="1"/>
          </p:cNvSpPr>
          <p:nvPr/>
        </p:nvSpPr>
        <p:spPr bwMode="auto">
          <a:xfrm>
            <a:off x="1352550" y="2334344"/>
            <a:ext cx="836613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製品紹介</a:t>
            </a:r>
          </a:p>
        </p:txBody>
      </p:sp>
      <p:sp>
        <p:nvSpPr>
          <p:cNvPr id="39" name="テキスト ボックス 4"/>
          <p:cNvSpPr txBox="1">
            <a:spLocks noChangeArrowheads="1"/>
          </p:cNvSpPr>
          <p:nvPr/>
        </p:nvSpPr>
        <p:spPr bwMode="auto">
          <a:xfrm>
            <a:off x="44624" y="2677755"/>
            <a:ext cx="6624736" cy="26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 医薬情報提供　　　　　　　　　　　　　　　　「スイニー錠」「デベルザ錠」「リバロ錠」</a:t>
            </a:r>
            <a:endParaRPr lang="en-US" altLang="ja-JP" sz="12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</p:txBody>
      </p:sp>
      <p:grpSp>
        <p:nvGrpSpPr>
          <p:cNvPr id="40" name="図形グループ 13"/>
          <p:cNvGrpSpPr>
            <a:grpSpLocks/>
          </p:cNvGrpSpPr>
          <p:nvPr/>
        </p:nvGrpSpPr>
        <p:grpSpPr bwMode="auto">
          <a:xfrm>
            <a:off x="0" y="5003254"/>
            <a:ext cx="6731843" cy="241300"/>
            <a:chOff x="0" y="5207000"/>
            <a:chExt cx="7118350" cy="260350"/>
          </a:xfrm>
        </p:grpSpPr>
        <p:pic>
          <p:nvPicPr>
            <p:cNvPr id="41" name="図 10" descr="a0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07000"/>
              <a:ext cx="71183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図 12" descr="a0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07000"/>
              <a:ext cx="14541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3" name="テキスト ボックス 3"/>
          <p:cNvSpPr txBox="1">
            <a:spLocks noChangeArrowheads="1"/>
          </p:cNvSpPr>
          <p:nvPr/>
        </p:nvSpPr>
        <p:spPr bwMode="auto">
          <a:xfrm>
            <a:off x="-11113" y="4963566"/>
            <a:ext cx="1362251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18</a:t>
            </a: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：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30</a:t>
            </a: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～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19</a:t>
            </a: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：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00</a:t>
            </a:r>
            <a:endParaRPr lang="ja-JP" altLang="en-US" sz="1300" dirty="0">
              <a:solidFill>
                <a:schemeClr val="bg1"/>
              </a:solidFill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44" name="テキスト ボックス 37"/>
          <p:cNvSpPr txBox="1">
            <a:spLocks noChangeArrowheads="1"/>
          </p:cNvSpPr>
          <p:nvPr/>
        </p:nvSpPr>
        <p:spPr bwMode="auto">
          <a:xfrm>
            <a:off x="1352550" y="4982616"/>
            <a:ext cx="669753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講演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Ⅱ</a:t>
            </a:r>
            <a:endParaRPr lang="ja-JP" altLang="en-US" sz="1300" dirty="0">
              <a:solidFill>
                <a:schemeClr val="bg1"/>
              </a:solidFill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45" name="テキスト ボックス 4"/>
          <p:cNvSpPr txBox="1">
            <a:spLocks noChangeArrowheads="1"/>
          </p:cNvSpPr>
          <p:nvPr/>
        </p:nvSpPr>
        <p:spPr bwMode="auto">
          <a:xfrm>
            <a:off x="44624" y="5322886"/>
            <a:ext cx="6624736" cy="85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 座長：ニコークリニック　院長　田中　裕幸 先生　　</a:t>
            </a:r>
            <a:endParaRPr lang="en-US" altLang="ja-JP" sz="12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  <a:p>
            <a:pPr algn="ctr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「　</a:t>
            </a:r>
            <a:r>
              <a:rPr lang="ja-JP" altLang="en-US" sz="16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生活習慣病の診療～地域かかりつけ医のコツ～</a:t>
            </a:r>
            <a:r>
              <a:rPr lang="ja-JP" altLang="en-US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　」</a:t>
            </a:r>
            <a:endParaRPr lang="en-US" altLang="ja-JP" sz="12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  <a:p>
            <a:pPr algn="r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演者：春日クリニック　院長　清田　真由美 先生　</a:t>
            </a:r>
            <a:endParaRPr lang="en-US" altLang="ja-JP" sz="12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</p:txBody>
      </p:sp>
      <p:grpSp>
        <p:nvGrpSpPr>
          <p:cNvPr id="46" name="図形グループ 13"/>
          <p:cNvGrpSpPr>
            <a:grpSpLocks/>
          </p:cNvGrpSpPr>
          <p:nvPr/>
        </p:nvGrpSpPr>
        <p:grpSpPr bwMode="auto">
          <a:xfrm>
            <a:off x="-16271" y="6258236"/>
            <a:ext cx="6731843" cy="241300"/>
            <a:chOff x="0" y="5207000"/>
            <a:chExt cx="7118350" cy="260350"/>
          </a:xfrm>
        </p:grpSpPr>
        <p:pic>
          <p:nvPicPr>
            <p:cNvPr id="47" name="図 10" descr="a0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07000"/>
              <a:ext cx="71183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図 12" descr="a0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07000"/>
              <a:ext cx="14541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9" name="テキスト ボックス 3"/>
          <p:cNvSpPr txBox="1">
            <a:spLocks noChangeArrowheads="1"/>
          </p:cNvSpPr>
          <p:nvPr/>
        </p:nvSpPr>
        <p:spPr bwMode="auto">
          <a:xfrm>
            <a:off x="-27384" y="6218548"/>
            <a:ext cx="1362251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19</a:t>
            </a: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：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00</a:t>
            </a: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～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20</a:t>
            </a: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：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00</a:t>
            </a:r>
            <a:endParaRPr lang="ja-JP" altLang="en-US" sz="1300" dirty="0">
              <a:solidFill>
                <a:schemeClr val="bg1"/>
              </a:solidFill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50" name="テキスト ボックス 37"/>
          <p:cNvSpPr txBox="1">
            <a:spLocks noChangeArrowheads="1"/>
          </p:cNvSpPr>
          <p:nvPr/>
        </p:nvSpPr>
        <p:spPr bwMode="auto">
          <a:xfrm>
            <a:off x="1336279" y="6237598"/>
            <a:ext cx="669753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講演</a:t>
            </a:r>
            <a:r>
              <a:rPr lang="en-US" altLang="ja-JP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Ⅲ</a:t>
            </a:r>
            <a:endParaRPr lang="ja-JP" altLang="en-US" sz="1300" dirty="0">
              <a:solidFill>
                <a:schemeClr val="bg1"/>
              </a:solidFill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51" name="テキスト ボックス 4"/>
          <p:cNvSpPr txBox="1">
            <a:spLocks noChangeArrowheads="1"/>
          </p:cNvSpPr>
          <p:nvPr/>
        </p:nvSpPr>
        <p:spPr bwMode="auto">
          <a:xfrm>
            <a:off x="28353" y="6610125"/>
            <a:ext cx="6624736" cy="1367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 座長：熊本大学医学部　保健学科　教授　河野　宏明 先生　</a:t>
            </a:r>
            <a:endParaRPr lang="en-US" altLang="ja-JP" sz="16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lang="en-US" altLang="ja-JP" sz="18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  <a:p>
            <a:pPr algn="ctr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「　心・血管病の診療～大学教授のコツ～　」</a:t>
            </a:r>
            <a:endParaRPr lang="en-US" altLang="ja-JP" sz="20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endParaRPr lang="en-US" altLang="ja-JP" sz="16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  <a:p>
            <a:pPr algn="r"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 演者：鹿児島大学大学院 心臓血管・高血圧内科学 教授 大石 充 先生</a:t>
            </a:r>
            <a:endParaRPr lang="en-US" altLang="ja-JP" sz="16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</p:txBody>
      </p:sp>
      <p:sp>
        <p:nvSpPr>
          <p:cNvPr id="53" name="テキスト ボックス 23"/>
          <p:cNvSpPr txBox="1">
            <a:spLocks noChangeArrowheads="1"/>
          </p:cNvSpPr>
          <p:nvPr/>
        </p:nvSpPr>
        <p:spPr bwMode="auto">
          <a:xfrm>
            <a:off x="764704" y="9568796"/>
            <a:ext cx="32403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S明朝E" pitchFamily="18" charset="-128"/>
                <a:ea typeface="HGS明朝E" pitchFamily="18" charset="-128"/>
              </a:rPr>
              <a:t>後援：鹿児島市医師会</a:t>
            </a:r>
          </a:p>
        </p:txBody>
      </p:sp>
      <p:grpSp>
        <p:nvGrpSpPr>
          <p:cNvPr id="52" name="図形グループ 13"/>
          <p:cNvGrpSpPr>
            <a:grpSpLocks/>
          </p:cNvGrpSpPr>
          <p:nvPr/>
        </p:nvGrpSpPr>
        <p:grpSpPr bwMode="auto">
          <a:xfrm>
            <a:off x="-1439" y="3101430"/>
            <a:ext cx="6731843" cy="241300"/>
            <a:chOff x="0" y="5207000"/>
            <a:chExt cx="7118350" cy="260350"/>
          </a:xfrm>
        </p:grpSpPr>
        <p:pic>
          <p:nvPicPr>
            <p:cNvPr id="54" name="図 10" descr="a0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07000"/>
              <a:ext cx="71183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図 12" descr="a0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07000"/>
              <a:ext cx="14541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8" name="テキスト ボックス 37"/>
          <p:cNvSpPr txBox="1">
            <a:spLocks noChangeArrowheads="1"/>
          </p:cNvSpPr>
          <p:nvPr/>
        </p:nvSpPr>
        <p:spPr bwMode="auto">
          <a:xfrm>
            <a:off x="1351111" y="3080792"/>
            <a:ext cx="1003178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開会の挨拶</a:t>
            </a:r>
          </a:p>
        </p:txBody>
      </p:sp>
      <p:sp>
        <p:nvSpPr>
          <p:cNvPr id="61" name="テキスト ボックス 4"/>
          <p:cNvSpPr txBox="1">
            <a:spLocks noChangeArrowheads="1"/>
          </p:cNvSpPr>
          <p:nvPr/>
        </p:nvSpPr>
        <p:spPr bwMode="auto">
          <a:xfrm>
            <a:off x="59456" y="3446929"/>
            <a:ext cx="6393880" cy="26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九州歯科大学 顎口腔欠損再構築学分野</a:t>
            </a:r>
            <a:r>
              <a:rPr lang="ja-JP" altLang="en-US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　松木　貴彦 先生</a:t>
            </a:r>
            <a:endParaRPr lang="en-US" altLang="ja-JP" sz="12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</p:txBody>
      </p:sp>
      <p:grpSp>
        <p:nvGrpSpPr>
          <p:cNvPr id="62" name="図形グループ 13"/>
          <p:cNvGrpSpPr>
            <a:grpSpLocks/>
          </p:cNvGrpSpPr>
          <p:nvPr/>
        </p:nvGrpSpPr>
        <p:grpSpPr bwMode="auto">
          <a:xfrm>
            <a:off x="-1439" y="8098557"/>
            <a:ext cx="6731843" cy="241300"/>
            <a:chOff x="0" y="5207000"/>
            <a:chExt cx="7118350" cy="260350"/>
          </a:xfrm>
        </p:grpSpPr>
        <p:pic>
          <p:nvPicPr>
            <p:cNvPr id="64" name="図 10" descr="a0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07000"/>
              <a:ext cx="71183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5" name="図 12" descr="a0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07000"/>
              <a:ext cx="1454150" cy="26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7" name="テキスト ボックス 37"/>
          <p:cNvSpPr txBox="1">
            <a:spLocks noChangeArrowheads="1"/>
          </p:cNvSpPr>
          <p:nvPr/>
        </p:nvSpPr>
        <p:spPr bwMode="auto">
          <a:xfrm>
            <a:off x="1351111" y="8077919"/>
            <a:ext cx="1003178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" dirty="0">
                <a:solidFill>
                  <a:schemeClr val="bg1"/>
                </a:solidFill>
                <a:latin typeface="HGS明朝E" pitchFamily="18" charset="-128"/>
                <a:ea typeface="HGS明朝E" pitchFamily="18" charset="-128"/>
              </a:rPr>
              <a:t>閉会の挨拶</a:t>
            </a:r>
          </a:p>
        </p:txBody>
      </p:sp>
      <p:sp>
        <p:nvSpPr>
          <p:cNvPr id="68" name="テキスト ボックス 4"/>
          <p:cNvSpPr txBox="1">
            <a:spLocks noChangeArrowheads="1"/>
          </p:cNvSpPr>
          <p:nvPr/>
        </p:nvSpPr>
        <p:spPr bwMode="auto">
          <a:xfrm>
            <a:off x="107107" y="8427942"/>
            <a:ext cx="6624736" cy="26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rgbClr val="1F497D"/>
                </a:solidFill>
                <a:latin typeface="HGS明朝E" pitchFamily="18" charset="-128"/>
                <a:ea typeface="HGS明朝E" pitchFamily="18" charset="-128"/>
              </a:rPr>
              <a:t>上山病院　診療部　嘉川　亜希子先生</a:t>
            </a:r>
            <a:endParaRPr lang="en-US" altLang="ja-JP" sz="1200" dirty="0">
              <a:solidFill>
                <a:srgbClr val="1F497D"/>
              </a:solidFill>
              <a:latin typeface="HGS明朝E" pitchFamily="18" charset="-128"/>
              <a:ea typeface="HGS明朝E" pitchFamily="18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4419</TotalTime>
  <Words>162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HGS明朝E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e023033</dc:creator>
  <cp:lastModifiedBy>Mayumi</cp:lastModifiedBy>
  <cp:revision>77</cp:revision>
  <cp:lastPrinted>2017-04-12T12:06:34Z</cp:lastPrinted>
  <dcterms:created xsi:type="dcterms:W3CDTF">2015-02-02T04:21:32Z</dcterms:created>
  <dcterms:modified xsi:type="dcterms:W3CDTF">2017-06-16T21:28:29Z</dcterms:modified>
</cp:coreProperties>
</file>